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7" r:id="rId4"/>
  </p:sldMasterIdLst>
  <p:sldIdLst>
    <p:sldId id="256" r:id="rId5"/>
    <p:sldId id="257" r:id="rId6"/>
    <p:sldId id="258" r:id="rId7"/>
    <p:sldId id="259" r:id="rId8"/>
    <p:sldId id="276" r:id="rId9"/>
    <p:sldId id="291" r:id="rId10"/>
    <p:sldId id="292" r:id="rId11"/>
    <p:sldId id="294" r:id="rId12"/>
    <p:sldId id="293" r:id="rId13"/>
    <p:sldId id="297" r:id="rId14"/>
    <p:sldId id="263" r:id="rId15"/>
    <p:sldId id="264" r:id="rId16"/>
    <p:sldId id="265" r:id="rId17"/>
    <p:sldId id="269" r:id="rId18"/>
    <p:sldId id="271" r:id="rId19"/>
    <p:sldId id="272" r:id="rId20"/>
    <p:sldId id="274" r:id="rId21"/>
    <p:sldId id="260" r:id="rId22"/>
    <p:sldId id="261" r:id="rId23"/>
    <p:sldId id="262" r:id="rId24"/>
    <p:sldId id="275" r:id="rId25"/>
    <p:sldId id="295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90" r:id="rId36"/>
    <p:sldId id="286" r:id="rId37"/>
    <p:sldId id="287" r:id="rId38"/>
    <p:sldId id="288" r:id="rId39"/>
    <p:sldId id="289" r:id="rId40"/>
    <p:sldId id="29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4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08/06/15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08/06/15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08/06/15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08/06/15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08/06/15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08/06/15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08/06/15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08/06/15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08/06/15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08/06/15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08/06/15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08/06/15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2.png"/><Relationship Id="rId10" Type="http://schemas.openxmlformats.org/officeDocument/2006/relationships/image" Target="../media/image5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30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4" Type="http://schemas.openxmlformats.org/officeDocument/2006/relationships/video" Target="../media/media3.avi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://www.ptsp-game.net" TargetMode="External"/><Relationship Id="rId5" Type="http://schemas.openxmlformats.org/officeDocument/2006/relationships/image" Target="../media/image6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Game Design Part II</a:t>
            </a:r>
            <a:br>
              <a:rPr lang="en-US" dirty="0"/>
            </a:br>
            <a:r>
              <a:rPr lang="en-US" dirty="0" smtClean="0"/>
              <a:t>PTSP and Game AI Agents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Lucas and Diego Perez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few important functions are key in the implementation of </a:t>
            </a:r>
            <a:r>
              <a:rPr lang="en-US" dirty="0" smtClean="0"/>
              <a:t>controllers with forward model:</a:t>
            </a:r>
            <a:endParaRPr lang="en-US" dirty="0"/>
          </a:p>
          <a:p>
            <a:r>
              <a:rPr lang="en-GB" sz="2000" dirty="0">
                <a:solidFill>
                  <a:srgbClr val="E46C0A"/>
                </a:solidFill>
              </a:rPr>
              <a:t>function State Advance (State s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, Action a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): </a:t>
            </a:r>
            <a:r>
              <a:rPr lang="en-GB" dirty="0"/>
              <a:t>Takes one state s1 and an action a1, and returns the state reached after applying a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 from s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State Copy (State s): </a:t>
            </a:r>
            <a:r>
              <a:rPr lang="en-GB" dirty="0"/>
              <a:t>Returns a copy of a given state.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double Evaluate (State s): </a:t>
            </a:r>
            <a:r>
              <a:rPr lang="en-GB" dirty="0"/>
              <a:t>Assigns and returns a reward (</a:t>
            </a:r>
            <a:r>
              <a:rPr lang="en-GB" i="1" dirty="0" err="1"/>
              <a:t>r</a:t>
            </a:r>
            <a:r>
              <a:rPr lang="en-GB" i="1" baseline="-25000" dirty="0" err="1"/>
              <a:t>T</a:t>
            </a:r>
            <a:r>
              <a:rPr lang="en-GB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07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744" cy="4525963"/>
          </a:xfrm>
        </p:spPr>
        <p:txBody>
          <a:bodyPr/>
          <a:lstStyle/>
          <a:p>
            <a:r>
              <a:rPr lang="en-GB" dirty="0" smtClean="0"/>
              <a:t>Monte Carlo (MC)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20888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20888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20888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2" y="2420888"/>
            <a:ext cx="2857143" cy="380952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287632" y="4869161"/>
            <a:ext cx="5616624" cy="144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10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MC methods for long term planning:</a:t>
            </a:r>
          </a:p>
          <a:p>
            <a:pPr lvl="1"/>
            <a:r>
              <a:rPr lang="en-GB" sz="2000" dirty="0" smtClean="0"/>
              <a:t>Unsuitable for Long-term planning.</a:t>
            </a:r>
          </a:p>
          <a:p>
            <a:pPr lvl="1"/>
            <a:r>
              <a:rPr lang="en-GB" sz="2000" dirty="0" smtClean="0"/>
              <a:t>Terminal states not reached.</a:t>
            </a:r>
          </a:p>
          <a:p>
            <a:pPr marL="457200" lvl="1" indent="0">
              <a:buFontTx/>
              <a:buNone/>
            </a:pP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420888"/>
            <a:ext cx="2677607" cy="161990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796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278259"/>
            <a:ext cx="2610905" cy="173425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GB" dirty="0" smtClean="0"/>
              <a:t>Monte Carlo Tree Search (MCTS)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23928" y="4149080"/>
            <a:ext cx="5616624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Monte Carlo Tree Search:</a:t>
            </a:r>
          </a:p>
          <a:p>
            <a:pPr lvl="1"/>
            <a:r>
              <a:rPr lang="en-GB" sz="2400" dirty="0" smtClean="0"/>
              <a:t>Builds </a:t>
            </a:r>
            <a:r>
              <a:rPr lang="en-GB" sz="2400" dirty="0"/>
              <a:t>an asymmetric tree</a:t>
            </a:r>
            <a:r>
              <a:rPr lang="en-GB" sz="2400" dirty="0" smtClean="0"/>
              <a:t>.</a:t>
            </a:r>
          </a:p>
          <a:p>
            <a:pPr lvl="1"/>
            <a:r>
              <a:rPr lang="en-GB" sz="2400" dirty="0" smtClean="0"/>
              <a:t>Further look ahead.</a:t>
            </a:r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13383"/>
            <a:ext cx="2857143" cy="38095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13383"/>
            <a:ext cx="2857143" cy="38095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1" y="2413383"/>
            <a:ext cx="2857143" cy="38095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803022"/>
            <a:ext cx="895712" cy="5812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8100"/>
          </a:effectLst>
        </p:spPr>
      </p:pic>
      <p:sp>
        <p:nvSpPr>
          <p:cNvPr id="30" name="TextBox 29"/>
          <p:cNvSpPr txBox="1"/>
          <p:nvPr/>
        </p:nvSpPr>
        <p:spPr>
          <a:xfrm>
            <a:off x="107504" y="6356350"/>
            <a:ext cx="8928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2400" dirty="0" smtClean="0">
                <a:solidFill>
                  <a:srgbClr val="E46C0A"/>
                </a:solidFill>
              </a:rPr>
              <a:t>Even this is usually insufficient: time and search space size…</a:t>
            </a:r>
          </a:p>
          <a:p>
            <a:endParaRPr lang="en-GB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6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Short-term and Long-term planning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525963"/>
          </a:xfrm>
        </p:spPr>
        <p:txBody>
          <a:bodyPr/>
          <a:lstStyle/>
          <a:p>
            <a:r>
              <a:rPr lang="en-GB" dirty="0" smtClean="0"/>
              <a:t>Alternative 1:</a:t>
            </a:r>
          </a:p>
          <a:p>
            <a:pPr lvl="1"/>
            <a:r>
              <a:rPr lang="en-GB" dirty="0" smtClean="0"/>
              <a:t>Macro-actions.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39952" y="1628800"/>
            <a:ext cx="44748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Alternative 2:</a:t>
            </a:r>
          </a:p>
          <a:p>
            <a:pPr lvl="1"/>
            <a:r>
              <a:rPr lang="en-GB" dirty="0" smtClean="0"/>
              <a:t>Higher-level planner.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928"/>
            <a:ext cx="2857143" cy="3809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852936"/>
            <a:ext cx="3445244" cy="34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4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Including the route planner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756149"/>
          </a:xfrm>
        </p:spPr>
        <p:txBody>
          <a:bodyPr>
            <a:normAutofit/>
          </a:bodyPr>
          <a:lstStyle/>
          <a:p>
            <a:r>
              <a:rPr lang="en-GB" dirty="0"/>
              <a:t>Question: Is any order better than none?</a:t>
            </a:r>
          </a:p>
          <a:p>
            <a:endParaRPr lang="en-GB" dirty="0" smtClean="0"/>
          </a:p>
          <a:p>
            <a:r>
              <a:rPr lang="en-GB" dirty="0" smtClean="0"/>
              <a:t>Solve </a:t>
            </a:r>
            <a:r>
              <a:rPr lang="en-GB" dirty="0" smtClean="0"/>
              <a:t>TSP:</a:t>
            </a:r>
          </a:p>
          <a:p>
            <a:pPr lvl="1"/>
            <a:r>
              <a:rPr lang="en-GB" dirty="0" smtClean="0"/>
              <a:t>Branch and Bound algorithm.</a:t>
            </a:r>
          </a:p>
          <a:p>
            <a:pPr lvl="1"/>
            <a:r>
              <a:rPr lang="en-GB" dirty="0" smtClean="0"/>
              <a:t>Cost between waypoints: Euclidean distance.</a:t>
            </a:r>
          </a:p>
          <a:p>
            <a:endParaRPr lang="en-GB" dirty="0" smtClean="0"/>
          </a:p>
          <a:p>
            <a:r>
              <a:rPr lang="en-GB" dirty="0" smtClean="0"/>
              <a:t>Cost </a:t>
            </a:r>
            <a:r>
              <a:rPr lang="en-GB" dirty="0"/>
              <a:t>between waypoints: A* path cost</a:t>
            </a:r>
            <a:r>
              <a:rPr lang="en-GB" dirty="0" smtClean="0"/>
              <a:t>.</a:t>
            </a:r>
          </a:p>
          <a:p>
            <a:r>
              <a:rPr lang="en-GB" dirty="0"/>
              <a:t>Can we improve it further?</a:t>
            </a:r>
          </a:p>
          <a:p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05688" y="1600201"/>
            <a:ext cx="1008112" cy="596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rgbClr val="E46C0A"/>
                </a:solidFill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404723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20310"/>
            <a:ext cx="852188" cy="498530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8" name="optO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3130" y="1453216"/>
            <a:ext cx="2487141" cy="5192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56792"/>
            <a:ext cx="919438" cy="489654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7" name="noOpt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8793" y="1416735"/>
            <a:ext cx="2487141" cy="51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r>
              <a:rPr lang="en-GB" sz="2300" dirty="0" smtClean="0"/>
              <a:t>Interdependency between long- and short-term planning</a:t>
            </a:r>
          </a:p>
          <a:p>
            <a:r>
              <a:rPr lang="en-GB" sz="2300" dirty="0" smtClean="0"/>
              <a:t>Use the proper MCTS driver is prohibitively costly</a:t>
            </a:r>
          </a:p>
          <a:p>
            <a:r>
              <a:rPr lang="en-GB" sz="2300" dirty="0" smtClean="0"/>
              <a:t>Add turn angles to the cost of the paths</a:t>
            </a:r>
            <a:endParaRPr lang="en-GB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03919"/>
            <a:ext cx="2704762" cy="23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03307"/>
            <a:ext cx="270547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7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Long-term </a:t>
            </a:r>
            <a:r>
              <a:rPr lang="en-GB" dirty="0" err="1" smtClean="0"/>
              <a:t>vs</a:t>
            </a:r>
            <a:r>
              <a:rPr lang="en-GB" dirty="0" smtClean="0"/>
              <a:t> </a:t>
            </a:r>
            <a:r>
              <a:rPr lang="en-GB" dirty="0" smtClean="0"/>
              <a:t>Short-term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Long-term vs. Short-term planning.</a:t>
            </a:r>
          </a:p>
          <a:p>
            <a:pPr lvl="1"/>
            <a:r>
              <a:rPr lang="en-GB" dirty="0" smtClean="0"/>
              <a:t>Tree-search limitations and long-term planning in real-time games.</a:t>
            </a:r>
          </a:p>
          <a:p>
            <a:r>
              <a:rPr lang="en-GB" dirty="0" smtClean="0"/>
              <a:t>PTSP</a:t>
            </a:r>
          </a:p>
          <a:p>
            <a:pPr lvl="1"/>
            <a:r>
              <a:rPr lang="en-GB" dirty="0" smtClean="0"/>
              <a:t>Optimal distance-based TSP solution</a:t>
            </a:r>
            <a:endParaRPr lang="en-GB" dirty="0"/>
          </a:p>
          <a:p>
            <a:pPr marL="57150" indent="0" algn="ctr">
              <a:buNone/>
            </a:pPr>
            <a:r>
              <a:rPr lang="en-GB" dirty="0">
                <a:latin typeface="Symbol" pitchFamily="18" charset="2"/>
              </a:rPr>
              <a:t>¹</a:t>
            </a:r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dirty="0" smtClean="0"/>
              <a:t>  Optimal physics-based TSP solution.</a:t>
            </a:r>
          </a:p>
          <a:p>
            <a:pPr lvl="1"/>
            <a:r>
              <a:rPr lang="en-GB" dirty="0" smtClean="0"/>
              <a:t>Game Level Design</a:t>
            </a:r>
          </a:p>
          <a:p>
            <a:pPr lvl="2"/>
            <a:r>
              <a:rPr lang="en-GB" dirty="0" smtClean="0"/>
              <a:t>Challenging maps for PTSP</a:t>
            </a:r>
            <a:r>
              <a:rPr lang="en-GB" dirty="0" smtClean="0"/>
              <a:t>.</a:t>
            </a:r>
          </a:p>
          <a:p>
            <a:pPr lvl="2"/>
            <a:r>
              <a:rPr lang="en-GB" b="1" i="1" dirty="0"/>
              <a:t>Automated Map Generation for the Physical Travelling Salesman Problem. </a:t>
            </a:r>
            <a:r>
              <a:rPr lang="en-GB" dirty="0"/>
              <a:t>Diego Perez, Julian </a:t>
            </a:r>
            <a:r>
              <a:rPr lang="en-GB" dirty="0" err="1"/>
              <a:t>Togelius</a:t>
            </a:r>
            <a:r>
              <a:rPr lang="en-GB" dirty="0"/>
              <a:t>, </a:t>
            </a:r>
            <a:r>
              <a:rPr lang="en-GB" dirty="0" err="1"/>
              <a:t>Spyridon</a:t>
            </a:r>
            <a:r>
              <a:rPr lang="en-GB" dirty="0"/>
              <a:t> </a:t>
            </a:r>
            <a:r>
              <a:rPr lang="en-GB" dirty="0" err="1"/>
              <a:t>Samothrakis</a:t>
            </a:r>
            <a:r>
              <a:rPr lang="en-GB" dirty="0"/>
              <a:t>, Philipp </a:t>
            </a:r>
            <a:r>
              <a:rPr lang="en-GB" dirty="0" err="1"/>
              <a:t>Rolhfshagen</a:t>
            </a:r>
            <a:r>
              <a:rPr lang="en-GB" dirty="0"/>
              <a:t> and Simon M. Lucas, in IEEE Transactions on Evolutionary Computation, 18:5, pp. 708–720, 2013. </a:t>
            </a:r>
            <a:endParaRPr lang="en-GB" dirty="0"/>
          </a:p>
          <a:p>
            <a:pPr lvl="2"/>
            <a:endParaRPr lang="en-GB" dirty="0" smtClean="0"/>
          </a:p>
          <a:p>
            <a:pPr marL="457200" lvl="1" indent="0" algn="ctr">
              <a:buNone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27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Solving the PTSP – TSP Solvers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28800"/>
            <a:ext cx="4463050" cy="4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Solving the PTSP – Macro-actions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14847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Single action oriented solutions:</a:t>
            </a:r>
          </a:p>
          <a:p>
            <a:pPr lvl="1"/>
            <a:r>
              <a:rPr lang="en-GB" sz="2600" dirty="0" smtClean="0"/>
              <a:t>6 actions, 10 waypoints, 40ms to choose move.</a:t>
            </a:r>
          </a:p>
          <a:p>
            <a:pPr lvl="1"/>
            <a:r>
              <a:rPr lang="en-GB" sz="2600" dirty="0" smtClean="0"/>
              <a:t>1000-2000 actions per game.</a:t>
            </a:r>
          </a:p>
          <a:p>
            <a:pPr lvl="1"/>
            <a:r>
              <a:rPr lang="en-GB" sz="2600" dirty="0" smtClean="0"/>
              <a:t>Search space ~ 6</a:t>
            </a:r>
            <a:r>
              <a:rPr lang="en-GB" sz="2600" baseline="30000" dirty="0" smtClean="0"/>
              <a:t>1000 </a:t>
            </a:r>
            <a:r>
              <a:rPr lang="en-GB" sz="2600" dirty="0" smtClean="0"/>
              <a:t>- 6</a:t>
            </a:r>
            <a:r>
              <a:rPr lang="en-GB" sz="2600" baseline="30000" dirty="0" smtClean="0"/>
              <a:t>2000</a:t>
            </a:r>
          </a:p>
          <a:p>
            <a:pPr lvl="1"/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3140968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Limiting look-ahead to 2 waypoints:</a:t>
            </a:r>
          </a:p>
          <a:p>
            <a:pPr lvl="1"/>
            <a:r>
              <a:rPr lang="en-GB" sz="2400" dirty="0" smtClean="0"/>
              <a:t>Assuming 100-200 actions per waypoint.</a:t>
            </a:r>
          </a:p>
          <a:p>
            <a:pPr lvl="1"/>
            <a:r>
              <a:rPr lang="en-GB" sz="2400" dirty="0" smtClean="0"/>
              <a:t>Search space ~ 6</a:t>
            </a:r>
            <a:r>
              <a:rPr lang="en-GB" sz="2400" baseline="30000" dirty="0" smtClean="0"/>
              <a:t>100 </a:t>
            </a:r>
            <a:r>
              <a:rPr lang="en-GB" sz="2400" dirty="0" smtClean="0"/>
              <a:t>- 6</a:t>
            </a:r>
            <a:r>
              <a:rPr lang="en-GB" sz="2400" baseline="30000" dirty="0" smtClean="0"/>
              <a:t>200</a:t>
            </a:r>
          </a:p>
          <a:p>
            <a:pPr lvl="1"/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7544" y="4509120"/>
            <a:ext cx="8568952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Introducing macro-actions:</a:t>
            </a:r>
          </a:p>
          <a:p>
            <a:pPr lvl="1"/>
            <a:r>
              <a:rPr lang="en-GB" sz="2400" dirty="0" smtClean="0"/>
              <a:t>Repetitions of single actions in L time steps.</a:t>
            </a:r>
          </a:p>
          <a:p>
            <a:pPr lvl="1"/>
            <a:r>
              <a:rPr lang="en-GB" sz="2400" dirty="0" smtClean="0"/>
              <a:t>Search space ~ 6</a:t>
            </a:r>
            <a:r>
              <a:rPr lang="en-GB" sz="2400" baseline="30000" dirty="0" smtClean="0"/>
              <a:t>10 </a:t>
            </a:r>
            <a:r>
              <a:rPr lang="en-GB" sz="2400" dirty="0" smtClean="0"/>
              <a:t>– 6</a:t>
            </a:r>
            <a:r>
              <a:rPr lang="en-GB" sz="2400" baseline="30000" dirty="0" smtClean="0"/>
              <a:t>20   </a:t>
            </a:r>
            <a:r>
              <a:rPr lang="en-GB" sz="2400" dirty="0" smtClean="0"/>
              <a:t>(L=10).</a:t>
            </a:r>
          </a:p>
          <a:p>
            <a:pPr lvl="1"/>
            <a:r>
              <a:rPr lang="en-GB" sz="2400" dirty="0" smtClean="0"/>
              <a:t>Time to decide a move increased: L*40ms </a:t>
            </a:r>
          </a:p>
          <a:p>
            <a:pPr lvl="1"/>
            <a:endParaRPr lang="en-GB" sz="2400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550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Physical Travelling Salesman Problem</a:t>
            </a:r>
          </a:p>
          <a:p>
            <a:r>
              <a:rPr lang="en-US" dirty="0" smtClean="0"/>
              <a:t>Rolling Horizon Evolutionary Algorithms</a:t>
            </a:r>
          </a:p>
          <a:p>
            <a:r>
              <a:rPr lang="en-US" dirty="0" smtClean="0"/>
              <a:t>Monte Carlo Tree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Solving the PTSP – Score function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Heuristic to guide search algorithm when choosing next moves to make.</a:t>
            </a:r>
          </a:p>
          <a:p>
            <a:r>
              <a:rPr lang="en-GB" sz="2800" dirty="0" smtClean="0"/>
              <a:t>Reward/Fitness for mid-game situations.</a:t>
            </a:r>
          </a:p>
          <a:p>
            <a:r>
              <a:rPr lang="en-GB" sz="2800" dirty="0" smtClean="0"/>
              <a:t>Components:</a:t>
            </a:r>
          </a:p>
          <a:p>
            <a:pPr lvl="1"/>
            <a:r>
              <a:rPr lang="en-GB" sz="2400" dirty="0" smtClean="0"/>
              <a:t>Distance to next waypoints in route.</a:t>
            </a:r>
          </a:p>
          <a:p>
            <a:pPr lvl="1"/>
            <a:r>
              <a:rPr lang="en-GB" sz="2400" dirty="0" smtClean="0"/>
              <a:t>State (visited/unvisited) of next waypoints.</a:t>
            </a:r>
          </a:p>
          <a:p>
            <a:pPr lvl="1"/>
            <a:r>
              <a:rPr lang="en-GB" sz="2400" dirty="0" smtClean="0"/>
              <a:t>Time spent since beginning of the game.</a:t>
            </a:r>
          </a:p>
          <a:p>
            <a:pPr lvl="1"/>
            <a:r>
              <a:rPr lang="en-GB" sz="2400" dirty="0" smtClean="0"/>
              <a:t>Collision penalization.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73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Rolling Horizon </a:t>
            </a:r>
            <a:br>
              <a:rPr lang="en-GB" dirty="0" smtClean="0"/>
            </a:br>
            <a:r>
              <a:rPr lang="en-GB" dirty="0" smtClean="0"/>
              <a:t>Evolutionary Algorithms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1026" name="Picture 2" descr="C:\Users\Diego\Documents\GitHub\GECCO2013\slides\pic\p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93" y="3241332"/>
            <a:ext cx="896156" cy="165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iego\Documents\GitHub\GECCO2013\slides\pic\i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69" y="1878761"/>
            <a:ext cx="1553321" cy="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endCxn id="1027" idx="1"/>
          </p:cNvCxnSpPr>
          <p:nvPr/>
        </p:nvCxnSpPr>
        <p:spPr>
          <a:xfrm flipV="1">
            <a:off x="2367749" y="2094786"/>
            <a:ext cx="1389620" cy="15012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5515040" y="1772816"/>
            <a:ext cx="3096344" cy="6439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 smtClean="0"/>
              <a:t>Individual as a sequence of N macro-actions.</a:t>
            </a:r>
          </a:p>
          <a:p>
            <a:pPr lvl="1"/>
            <a:endParaRPr lang="en-GB" dirty="0" smtClean="0"/>
          </a:p>
        </p:txBody>
      </p:sp>
      <p:grpSp>
        <p:nvGrpSpPr>
          <p:cNvPr id="21" name="Group 20"/>
          <p:cNvGrpSpPr/>
          <p:nvPr/>
        </p:nvGrpSpPr>
        <p:grpSpPr>
          <a:xfrm>
            <a:off x="3491880" y="2947930"/>
            <a:ext cx="1800200" cy="1944216"/>
            <a:chOff x="3491880" y="3212976"/>
            <a:chExt cx="1800200" cy="1944216"/>
          </a:xfrm>
        </p:grpSpPr>
        <p:pic>
          <p:nvPicPr>
            <p:cNvPr id="22" name="Picture 2" descr="C:\Users\Diego\Documents\GitHub\GECCO2013\slides\pic\po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3212976"/>
              <a:ext cx="896156" cy="1650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:\Users\Diego\Documents\GitHub\GECCO2013\slides\pic\po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3286590"/>
              <a:ext cx="896156" cy="1650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:\Users\Diego\Documents\GitHub\GECCO2013\slides\pic\po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3338433"/>
              <a:ext cx="896156" cy="1650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Diego\Documents\GitHub\GECCO2013\slides\pic\po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3429000"/>
              <a:ext cx="896156" cy="1650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Diego\Documents\GitHub\GECCO2013\slides\pic\po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860" y="3506378"/>
              <a:ext cx="896156" cy="1650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rved Left Arrow 18"/>
            <p:cNvSpPr/>
            <p:nvPr/>
          </p:nvSpPr>
          <p:spPr>
            <a:xfrm>
              <a:off x="4716016" y="3631835"/>
              <a:ext cx="576064" cy="1357412"/>
            </a:xfrm>
            <a:prstGeom prst="curved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5515040" y="3282643"/>
            <a:ext cx="3096344" cy="279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/>
              <a:t>Evolve population during L (macro-action length) game steps.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 smtClean="0"/>
              <a:t>Fitness: score function.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 smtClean="0"/>
              <a:t>Tournament selection.</a:t>
            </a:r>
            <a:endParaRPr lang="en-GB" sz="1800" dirty="0"/>
          </a:p>
          <a:p>
            <a:pPr>
              <a:buFont typeface="Arial" pitchFamily="34" charset="0"/>
              <a:buChar char="•"/>
            </a:pPr>
            <a:r>
              <a:rPr lang="en-GB" sz="1800" dirty="0"/>
              <a:t>Uniform crossover.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 smtClean="0"/>
              <a:t>Mutation (smooth).</a:t>
            </a:r>
            <a:endParaRPr lang="en-GB" dirty="0" smtClean="0"/>
          </a:p>
        </p:txBody>
      </p:sp>
      <p:sp>
        <p:nvSpPr>
          <p:cNvPr id="27" name="Curved Up Arrow 26"/>
          <p:cNvSpPr/>
          <p:nvPr/>
        </p:nvSpPr>
        <p:spPr>
          <a:xfrm flipH="1">
            <a:off x="1763688" y="4958434"/>
            <a:ext cx="2805106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19672" y="5756242"/>
            <a:ext cx="3672408" cy="6439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 smtClean="0"/>
              <a:t>Reset population after L game steps.</a:t>
            </a:r>
          </a:p>
          <a:p>
            <a:pPr lvl="1"/>
            <a:endParaRPr lang="en-GB" dirty="0" smtClean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038807" y="2520015"/>
            <a:ext cx="1761728" cy="6439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 smtClean="0"/>
              <a:t>Initialized at random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58266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27" grpId="0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exercise/lab in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48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Download the PTSP code with samples (the-</a:t>
            </a:r>
            <a:r>
              <a:rPr lang="en-US" dirty="0" err="1" smtClean="0"/>
              <a:t>ptsp</a:t>
            </a:r>
            <a:r>
              <a:rPr lang="en-US" dirty="0" smtClean="0"/>
              <a:t>-</a:t>
            </a:r>
            <a:r>
              <a:rPr lang="en-US" dirty="0" err="1" smtClean="0"/>
              <a:t>competition.zip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Have a look at the code:</a:t>
            </a:r>
          </a:p>
          <a:p>
            <a:pPr lvl="2"/>
            <a:r>
              <a:rPr lang="en-US" dirty="0" smtClean="0"/>
              <a:t>Execution of the game (</a:t>
            </a:r>
            <a:r>
              <a:rPr lang="en-US" dirty="0" err="1" smtClean="0"/>
              <a:t>framework.ExecSync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Check the RHEA Controller (</a:t>
            </a:r>
            <a:r>
              <a:rPr lang="en-US" dirty="0" err="1" smtClean="0"/>
              <a:t>controllers.simpleGA.GAController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Examine how order of waypoints are calculated (</a:t>
            </a:r>
            <a:r>
              <a:rPr lang="en-US" dirty="0" err="1" smtClean="0"/>
              <a:t>controllers.heuristics.TSPGraphPhyiscsEst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Tune:</a:t>
            </a:r>
          </a:p>
          <a:p>
            <a:pPr lvl="2"/>
            <a:r>
              <a:rPr lang="en-US" dirty="0" smtClean="0"/>
              <a:t>The parameters of the RHEA Controller (pop size, individual length, tournament size, mutation, etc. – </a:t>
            </a:r>
            <a:r>
              <a:rPr lang="en-US" dirty="0" err="1" smtClean="0"/>
              <a:t>GA.java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The score/value function (</a:t>
            </a:r>
            <a:r>
              <a:rPr lang="en-US" dirty="0" err="1" smtClean="0"/>
              <a:t>GameEvaluator.score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Try to beat initial RHEA performance in all 10 </a:t>
            </a:r>
            <a:r>
              <a:rPr lang="en-US" dirty="0" smtClean="0"/>
              <a:t>maps (and </a:t>
            </a:r>
            <a:r>
              <a:rPr lang="en-US" dirty="0" err="1" smtClean="0"/>
              <a:t>others’controllers</a:t>
            </a:r>
            <a:r>
              <a:rPr lang="en-US" dirty="0" smtClean="0"/>
              <a:t>?</a:t>
            </a:r>
            <a:r>
              <a:rPr lang="en-US" dirty="0" smtClean="0"/>
              <a:t>).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67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Simulation-based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Forward search</a:t>
            </a:r>
            <a:r>
              <a:rPr lang="en-GB" dirty="0" smtClean="0"/>
              <a:t> algorithms select the next action to take by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looking ahead </a:t>
            </a:r>
            <a:r>
              <a:rPr lang="en-GB" dirty="0" smtClean="0"/>
              <a:t>the states found after applying certain available actions.</a:t>
            </a:r>
          </a:p>
          <a:p>
            <a:endParaRPr lang="en-GB" dirty="0"/>
          </a:p>
          <a:p>
            <a:r>
              <a:rPr lang="en-US" dirty="0" smtClean="0"/>
              <a:t>They need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</a:t>
            </a:r>
            <a:r>
              <a:rPr lang="en-US" dirty="0" smtClean="0"/>
              <a:t>of the </a:t>
            </a:r>
            <a:r>
              <a:rPr lang="en-US" dirty="0" smtClean="0"/>
              <a:t>game to </a:t>
            </a:r>
            <a:r>
              <a:rPr lang="en-US" dirty="0" smtClean="0"/>
              <a:t>simulate these actions.</a:t>
            </a:r>
            <a:endParaRPr lang="en-US" dirty="0"/>
          </a:p>
          <a:p>
            <a:r>
              <a:rPr lang="en-US" dirty="0" smtClean="0"/>
              <a:t>Given a current state </a:t>
            </a:r>
            <a:r>
              <a:rPr lang="en-US" i="1" dirty="0" smtClean="0"/>
              <a:t>S</a:t>
            </a:r>
            <a:r>
              <a:rPr lang="en-US" i="1" baseline="-25000" dirty="0" smtClean="0"/>
              <a:t>t</a:t>
            </a:r>
            <a:r>
              <a:rPr lang="en-US" dirty="0" smtClean="0"/>
              <a:t> and an action </a:t>
            </a:r>
            <a:r>
              <a:rPr lang="en-US" i="1" dirty="0" smtClean="0"/>
              <a:t>A</a:t>
            </a:r>
            <a:r>
              <a:rPr lang="en-US" i="1" baseline="-25000" dirty="0" smtClean="0"/>
              <a:t>t</a:t>
            </a:r>
            <a:r>
              <a:rPr lang="en-US" dirty="0" smtClean="0"/>
              <a:t> applied from </a:t>
            </a:r>
            <a:r>
              <a:rPr lang="en-US" i="1" dirty="0"/>
              <a:t>S</a:t>
            </a:r>
            <a:r>
              <a:rPr lang="en-US" i="1" baseline="-25000" dirty="0"/>
              <a:t>t</a:t>
            </a:r>
            <a:r>
              <a:rPr lang="en-US" dirty="0" smtClean="0"/>
              <a:t>,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forward model </a:t>
            </a:r>
            <a:r>
              <a:rPr lang="en-US" dirty="0" smtClean="0"/>
              <a:t>will provide the next state </a:t>
            </a:r>
            <a:r>
              <a:rPr lang="en-US" i="1" dirty="0" smtClean="0"/>
              <a:t>s</a:t>
            </a:r>
            <a:r>
              <a:rPr lang="en-US" i="1" baseline="-25000" dirty="0" smtClean="0"/>
              <a:t>t+1 </a:t>
            </a:r>
            <a:endParaRPr lang="en-US" i="1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		  S</a:t>
            </a:r>
            <a:r>
              <a:rPr lang="en-US" i="1" baseline="-25000" dirty="0" smtClean="0"/>
              <a:t>t, </a:t>
            </a:r>
            <a:r>
              <a:rPr lang="en-US" i="1" dirty="0" smtClean="0"/>
              <a:t>A</a:t>
            </a:r>
            <a:r>
              <a:rPr lang="en-US" i="1" baseline="-25000" dirty="0" smtClean="0"/>
              <a:t>t</a:t>
            </a:r>
            <a:r>
              <a:rPr lang="en-US" i="1" dirty="0" smtClean="0"/>
              <a:t> 	 		         S</a:t>
            </a:r>
            <a:r>
              <a:rPr lang="en-US" i="1" baseline="-25000" dirty="0" smtClean="0"/>
              <a:t>t+1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GB" dirty="0" smtClean="0"/>
          </a:p>
          <a:p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085544" y="4891073"/>
            <a:ext cx="2520280" cy="711385"/>
            <a:chOff x="3021236" y="4264552"/>
            <a:chExt cx="2520280" cy="711385"/>
          </a:xfrm>
        </p:grpSpPr>
        <p:grpSp>
          <p:nvGrpSpPr>
            <p:cNvPr id="12" name="Group 11"/>
            <p:cNvGrpSpPr/>
            <p:nvPr/>
          </p:nvGrpSpPr>
          <p:grpSpPr>
            <a:xfrm>
              <a:off x="3021236" y="4264552"/>
              <a:ext cx="2520280" cy="711385"/>
              <a:chOff x="4932040" y="3509703"/>
              <a:chExt cx="2520280" cy="711385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4932040" y="4221088"/>
                <a:ext cx="64807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5580112" y="3509703"/>
                <a:ext cx="1872208" cy="711385"/>
                <a:chOff x="5580112" y="3509703"/>
                <a:chExt cx="1872208" cy="711385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580112" y="3509703"/>
                  <a:ext cx="1224136" cy="57606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/>
                    <a:t>Forward</a:t>
                  </a:r>
                </a:p>
                <a:p>
                  <a:pPr algn="ctr"/>
                  <a:r>
                    <a:rPr lang="en-GB" dirty="0" smtClean="0"/>
                    <a:t>Model</a:t>
                  </a:r>
                  <a:endParaRPr lang="en-GB" dirty="0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6804248" y="4221088"/>
                  <a:ext cx="648072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" name="Straight Arrow Connector 4"/>
            <p:cNvCxnSpPr/>
            <p:nvPr/>
          </p:nvCxnSpPr>
          <p:spPr>
            <a:xfrm>
              <a:off x="3263705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93444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40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Simulation-based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50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 smtClean="0"/>
              <a:t>Simulate episodes of experience from the current state using the model: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Until reaching a terminal state (game end) or a predefined depth (i.e. the end of a chess game may be many plies ahead!)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990645"/>
            <a:ext cx="6375834" cy="34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Monte Carlo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124"/>
            <a:ext cx="8229600" cy="5398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Given a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>
                <a:solidFill>
                  <a:srgbClr val="E46C0A"/>
                </a:solidFill>
              </a:rPr>
              <a:t>model </a:t>
            </a:r>
            <a:r>
              <a:rPr lang="en-GB" dirty="0" smtClean="0"/>
              <a:t>M and a </a:t>
            </a:r>
            <a:r>
              <a:rPr lang="en-GB" dirty="0">
                <a:solidFill>
                  <a:srgbClr val="E46C0A"/>
                </a:solidFill>
              </a:rPr>
              <a:t>simulation policy </a:t>
            </a:r>
            <a:r>
              <a:rPr lang="en-GB" dirty="0" smtClean="0">
                <a:latin typeface="Symbol" panose="05050102010706020507" pitchFamily="18" charset="2"/>
              </a:rPr>
              <a:t>p, </a:t>
            </a:r>
            <a:r>
              <a:rPr lang="en-GB" dirty="0" smtClean="0">
                <a:latin typeface="+mj-lt"/>
              </a:rPr>
              <a:t>that picks actions uniformly at random:</a:t>
            </a:r>
            <a:endParaRPr lang="en-GB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2132855"/>
            <a:ext cx="3384376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Iteratively, apply K episodes (iterations) from each one of the M actions.</a:t>
            </a:r>
          </a:p>
          <a:p>
            <a:r>
              <a:rPr lang="en-GB" dirty="0" smtClean="0"/>
              <a:t>Select the action at each step uniformly at random, </a:t>
            </a:r>
            <a:r>
              <a:rPr lang="en-GB" dirty="0"/>
              <a:t>random until reaching terminal state or pre-defined depth</a:t>
            </a:r>
            <a:r>
              <a:rPr lang="en-GB" dirty="0" smtClean="0"/>
              <a:t>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Pick the action that leads to the highest average reward after K*M episodes.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16" y="2243980"/>
            <a:ext cx="4268442" cy="40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Regret and Bounds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77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smtClean="0"/>
              <a:t>Is picking actions at random the best strategy? </a:t>
            </a:r>
          </a:p>
          <a:p>
            <a:pPr marL="0" indent="0">
              <a:buNone/>
            </a:pPr>
            <a:r>
              <a:rPr lang="en-GB" dirty="0" smtClean="0"/>
              <a:t>Should we give to all actions the same amount of trials? </a:t>
            </a:r>
          </a:p>
          <a:p>
            <a:pPr marL="0" indent="0">
              <a:buNone/>
            </a:pPr>
            <a:r>
              <a:rPr lang="en-GB" dirty="0" smtClean="0"/>
              <a:t>We are treating all actions as equal, although ones might be clearly better than others. But then, what is the best policy?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B</a:t>
            </a:r>
            <a:r>
              <a:rPr lang="en-GB" dirty="0" err="1" smtClean="0"/>
              <a:t>alance</a:t>
            </a:r>
            <a:r>
              <a:rPr lang="en-GB" dirty="0" smtClean="0"/>
              <a:t> </a:t>
            </a:r>
            <a:r>
              <a:rPr lang="en-GB" dirty="0" smtClean="0"/>
              <a:t>between exploration and exploitation.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Exploitation: </a:t>
            </a:r>
            <a:r>
              <a:rPr lang="en-US" dirty="0" smtClean="0"/>
              <a:t>Make the best decision based on current information.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Exploration: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Gather more information about the environment. This is, not choosing the best action found so far.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The objective is gather enough information to make the best overall decision.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N-armed Bandit Problem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59" y="5252790"/>
            <a:ext cx="1535308" cy="12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1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UCB1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6478"/>
            <a:ext cx="8291264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UCB1 </a:t>
            </a:r>
            <a:r>
              <a:rPr lang="en-GB" dirty="0" smtClean="0"/>
              <a:t>(typically </a:t>
            </a:r>
            <a:r>
              <a:rPr lang="en-GB" dirty="0" smtClean="0"/>
              <a:t>found in the literature in this </a:t>
            </a:r>
            <a:r>
              <a:rPr lang="en-GB" dirty="0" smtClean="0"/>
              <a:t>form):</a:t>
            </a:r>
            <a:endParaRPr lang="en-GB" dirty="0" smtClean="0"/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Q(</a:t>
            </a:r>
            <a:r>
              <a:rPr lang="en-US" dirty="0" err="1" smtClean="0">
                <a:sym typeface="Wingdings" panose="05000000000000000000" pitchFamily="2" charset="2"/>
              </a:rPr>
              <a:t>s,a</a:t>
            </a:r>
            <a:r>
              <a:rPr lang="en-US" dirty="0" smtClean="0">
                <a:sym typeface="Wingdings" panose="05000000000000000000" pitchFamily="2" charset="2"/>
              </a:rPr>
              <a:t>): Q-value of action </a:t>
            </a:r>
            <a:r>
              <a:rPr lang="en-US" i="1" dirty="0" smtClean="0">
                <a:sym typeface="Wingdings" panose="05000000000000000000" pitchFamily="2" charset="2"/>
              </a:rPr>
              <a:t>a</a:t>
            </a:r>
            <a:r>
              <a:rPr lang="en-US" dirty="0" smtClean="0">
                <a:sym typeface="Wingdings" panose="05000000000000000000" pitchFamily="2" charset="2"/>
              </a:rPr>
              <a:t> from state </a:t>
            </a:r>
            <a:r>
              <a:rPr lang="en-US" i="1" dirty="0" smtClean="0"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 (average of rewards after taking action </a:t>
            </a:r>
            <a:r>
              <a:rPr lang="en-US" i="1" dirty="0" smtClean="0">
                <a:sym typeface="Wingdings" panose="05000000000000000000" pitchFamily="2" charset="2"/>
              </a:rPr>
              <a:t>a</a:t>
            </a:r>
            <a:r>
              <a:rPr lang="en-US" dirty="0" smtClean="0">
                <a:sym typeface="Wingdings" panose="05000000000000000000" pitchFamily="2" charset="2"/>
              </a:rPr>
              <a:t> from state </a:t>
            </a:r>
            <a:r>
              <a:rPr lang="en-US" i="1" dirty="0" smtClean="0"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).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N(s): Times the state </a:t>
            </a:r>
            <a:r>
              <a:rPr lang="en-US" i="1" dirty="0" smtClean="0"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 has been visited.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N(</a:t>
            </a:r>
            <a:r>
              <a:rPr lang="en-US" dirty="0" err="1" smtClean="0">
                <a:sym typeface="Wingdings" panose="05000000000000000000" pitchFamily="2" charset="2"/>
              </a:rPr>
              <a:t>s,a</a:t>
            </a:r>
            <a:r>
              <a:rPr lang="en-US" dirty="0" smtClean="0">
                <a:sym typeface="Wingdings" panose="05000000000000000000" pitchFamily="2" charset="2"/>
              </a:rPr>
              <a:t>): Times the action </a:t>
            </a:r>
            <a:r>
              <a:rPr lang="en-US" i="1" dirty="0" smtClean="0">
                <a:sym typeface="Wingdings" panose="05000000000000000000" pitchFamily="2" charset="2"/>
              </a:rPr>
              <a:t>a</a:t>
            </a:r>
            <a:r>
              <a:rPr lang="en-US" dirty="0" smtClean="0">
                <a:sym typeface="Wingdings" panose="05000000000000000000" pitchFamily="2" charset="2"/>
              </a:rPr>
              <a:t> has been picked from state </a:t>
            </a:r>
            <a:r>
              <a:rPr lang="en-US" i="1" dirty="0" smtClean="0"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C: Balances between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exploitation</a:t>
            </a:r>
            <a:r>
              <a:rPr lang="en-US" dirty="0" smtClean="0">
                <a:solidFill>
                  <a:srgbClr val="E46C0A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(Q term) and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exploration</a:t>
            </a:r>
            <a:r>
              <a:rPr lang="en-US" dirty="0" smtClean="0">
                <a:solidFill>
                  <a:srgbClr val="E46C0A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(square root).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Value of C is application dependent.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Example: single player games with rewards in [0,1]:   </a:t>
            </a:r>
            <a:r>
              <a:rPr lang="en-US" i="1" dirty="0" smtClean="0">
                <a:sym typeface="Wingdings" panose="05000000000000000000" pitchFamily="2" charset="2"/>
              </a:rPr>
              <a:t>C = SQRT(2)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200300"/>
            <a:ext cx="4860032" cy="10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88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UCB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728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 smtClean="0"/>
              <a:t>Given a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>
                <a:solidFill>
                  <a:srgbClr val="E46C0A"/>
                </a:solidFill>
              </a:rPr>
              <a:t>model </a:t>
            </a:r>
            <a:r>
              <a:rPr lang="en-GB" dirty="0" smtClean="0"/>
              <a:t>M and a </a:t>
            </a:r>
            <a:r>
              <a:rPr lang="en-GB" dirty="0" smtClean="0">
                <a:solidFill>
                  <a:srgbClr val="E46C0A"/>
                </a:solidFill>
              </a:rPr>
              <a:t>bandit-based </a:t>
            </a:r>
            <a:r>
              <a:rPr lang="en-GB" dirty="0" smtClean="0"/>
              <a:t>simulation </a:t>
            </a:r>
            <a:r>
              <a:rPr lang="en-GB" dirty="0"/>
              <a:t>policy </a:t>
            </a:r>
            <a:r>
              <a:rPr lang="en-GB" dirty="0" smtClean="0">
                <a:latin typeface="Symbol" panose="05050102010706020507" pitchFamily="18" charset="2"/>
              </a:rPr>
              <a:t>p, </a:t>
            </a:r>
            <a:r>
              <a:rPr lang="en-GB" dirty="0" smtClean="0">
                <a:latin typeface="+mj-lt"/>
              </a:rPr>
              <a:t>that picks actions uniformly at random: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 smtClean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 smtClean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 smtClean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 smtClean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 smtClean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 smtClean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r>
              <a:rPr lang="en-GB" dirty="0" smtClean="0">
                <a:latin typeface="+mj-lt"/>
              </a:rPr>
              <a:t>Note that the policy </a:t>
            </a:r>
            <a:r>
              <a:rPr lang="en-GB" dirty="0" smtClean="0">
                <a:latin typeface="Symbol" panose="05050102010706020507" pitchFamily="18" charset="2"/>
              </a:rPr>
              <a:t>p</a:t>
            </a:r>
            <a:r>
              <a:rPr lang="en-GB" dirty="0" smtClean="0">
                <a:latin typeface="+mj-lt"/>
              </a:rPr>
              <a:t> </a:t>
            </a:r>
            <a:r>
              <a:rPr lang="en-GB" dirty="0" smtClean="0">
                <a:solidFill>
                  <a:srgbClr val="E46C0A"/>
                </a:solidFill>
                <a:latin typeface="+mj-lt"/>
              </a:rPr>
              <a:t>improves</a:t>
            </a:r>
            <a:r>
              <a:rPr lang="en-GB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at each episode!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1988840"/>
            <a:ext cx="3672408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Iteratively, apply K episodes (iterations).</a:t>
            </a:r>
          </a:p>
          <a:p>
            <a:r>
              <a:rPr lang="en-GB" dirty="0" smtClean="0"/>
              <a:t>Select the first action from S</a:t>
            </a:r>
            <a:r>
              <a:rPr lang="en-GB" baseline="-25000" dirty="0" smtClean="0"/>
              <a:t>t</a:t>
            </a:r>
            <a:r>
              <a:rPr lang="en-GB" dirty="0" smtClean="0"/>
              <a:t> with a bandit-based policy (UCB1, or </a:t>
            </a:r>
            <a:r>
              <a:rPr lang="en-GB" dirty="0"/>
              <a:t>a</a:t>
            </a:r>
            <a:r>
              <a:rPr lang="en-GB" dirty="0" smtClean="0"/>
              <a:t>ny other UCB).</a:t>
            </a:r>
          </a:p>
          <a:p>
            <a:r>
              <a:rPr lang="en-GB" dirty="0" smtClean="0"/>
              <a:t>Pick actions uniformly at random until reaching terminal state or pre-defined depth.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Pick the action that leads to the highest average reward after K episodes.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916832"/>
            <a:ext cx="3890808" cy="37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Search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5853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 smtClean="0"/>
              <a:t>Given a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>
                <a:solidFill>
                  <a:srgbClr val="E46C0A"/>
                </a:solidFill>
              </a:rPr>
              <a:t>model </a:t>
            </a:r>
            <a:r>
              <a:rPr lang="en-GB" dirty="0" smtClean="0"/>
              <a:t>M and the </a:t>
            </a:r>
            <a:r>
              <a:rPr lang="en-GB" dirty="0">
                <a:solidFill>
                  <a:srgbClr val="E46C0A"/>
                </a:solidFill>
              </a:rPr>
              <a:t>current</a:t>
            </a:r>
            <a:r>
              <a:rPr lang="en-GB" dirty="0" smtClean="0">
                <a:solidFill>
                  <a:srgbClr val="E46C0A"/>
                </a:solidFill>
              </a:rPr>
              <a:t> </a:t>
            </a:r>
            <a:r>
              <a:rPr lang="en-GB" dirty="0"/>
              <a:t>simulation policy </a:t>
            </a:r>
            <a:r>
              <a:rPr lang="en-GB" dirty="0" smtClean="0">
                <a:latin typeface="Symbol" panose="05050102010706020507" pitchFamily="18" charset="2"/>
              </a:rPr>
              <a:t>p:</a:t>
            </a:r>
            <a:endParaRPr lang="en-GB" dirty="0" smtClean="0"/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For each action a </a:t>
            </a:r>
            <a:r>
              <a:rPr lang="en-GB" dirty="0" smtClean="0">
                <a:latin typeface="Symbol" panose="05050102010706020507" pitchFamily="18" charset="2"/>
              </a:rPr>
              <a:t>Î</a:t>
            </a:r>
            <a:r>
              <a:rPr lang="en-US" dirty="0" smtClean="0"/>
              <a:t> A: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Simulate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K episodes from current state </a:t>
            </a:r>
            <a:r>
              <a:rPr lang="en-US" i="1" dirty="0" smtClean="0"/>
              <a:t>S</a:t>
            </a:r>
            <a:r>
              <a:rPr lang="en-US" i="1" baseline="-25000" dirty="0" smtClean="0"/>
              <a:t>t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Each episode is run until reaching a terminal state </a:t>
            </a:r>
            <a:r>
              <a:rPr lang="en-US" i="1" dirty="0" smtClean="0">
                <a:sym typeface="Wingdings" panose="05000000000000000000" pitchFamily="2" charset="2"/>
              </a:rPr>
              <a:t>S</a:t>
            </a:r>
            <a:r>
              <a:rPr lang="en-US" i="1" baseline="-25000" dirty="0" smtClean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, with an associated reward</a:t>
            </a:r>
            <a:r>
              <a:rPr lang="en-US" i="1" dirty="0" smtClean="0">
                <a:sym typeface="Wingdings" panose="05000000000000000000" pitchFamily="2" charset="2"/>
              </a:rPr>
              <a:t> R</a:t>
            </a:r>
            <a:r>
              <a:rPr lang="en-US" i="1" baseline="-25000" dirty="0" smtClean="0">
                <a:sym typeface="Wingdings" panose="05000000000000000000" pitchFamily="2" charset="2"/>
              </a:rPr>
              <a:t>T</a:t>
            </a:r>
            <a:r>
              <a:rPr lang="en-US" i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(or a number of moves is reached).</a:t>
            </a:r>
            <a:endParaRPr lang="en-US" dirty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Compute Mean/Expected Return for each action (Monte Carlo evaluation)</a:t>
            </a:r>
          </a:p>
          <a:p>
            <a:pPr marL="457200" lvl="1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Build a search tree containing visited states and actions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/>
              <a:t>Recommendation </a:t>
            </a:r>
            <a:r>
              <a:rPr lang="en-GB" dirty="0" smtClean="0"/>
              <a:t>Policy: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Select action to apply with highest Expected Return 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		(greedy recommendation policy)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5419700"/>
            <a:ext cx="3571524" cy="6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16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/>
              <a:t>The Physical Travelling Salesman Problem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78" y="2214563"/>
            <a:ext cx="8229600" cy="53265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Travelling Salesman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710758"/>
            <a:ext cx="2644195" cy="1649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256" y="3129673"/>
            <a:ext cx="386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E46C0A"/>
                </a:solidFill>
              </a:rPr>
              <a:t>Turn it into a </a:t>
            </a:r>
            <a:r>
              <a:rPr lang="en-GB" sz="2400" dirty="0" smtClean="0">
                <a:solidFill>
                  <a:srgbClr val="E46C0A"/>
                </a:solidFill>
              </a:rPr>
              <a:t>real-time game!</a:t>
            </a:r>
            <a:endParaRPr lang="en-GB" sz="2400" dirty="0">
              <a:solidFill>
                <a:srgbClr val="E46C0A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575" y="4092319"/>
            <a:ext cx="249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 smtClean="0"/>
              <a:t>Drive a ship.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729883" y="4092319"/>
            <a:ext cx="213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 smtClean="0"/>
              <a:t>In a maze.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24" y="4660494"/>
            <a:ext cx="1873705" cy="174414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254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5" y="4683770"/>
            <a:ext cx="2184169" cy="17123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7068" y="411772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 smtClean="0"/>
              <a:t>With constraints: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76056" y="4521119"/>
            <a:ext cx="4067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 smtClean="0"/>
              <a:t>10 waypoints to reach.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 smtClean="0"/>
              <a:t>1000 steps to visit next waypoint.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 smtClean="0"/>
              <a:t>40ms to decide an action.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 smtClean="0"/>
              <a:t>1s initialization.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55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12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Simulation-Based Search: Building a tree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8241"/>
            <a:ext cx="8229600" cy="56886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 smtClean="0"/>
              <a:t>Applying and UCB policy, adding a node (state) at each iteration, the tree grows asymmetrically, towards the most promising parts of the search space.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This is, however, limited by how far can we look ahead into the future (less than with random roll-outs outside the tree – the tree would be too big!).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08" y="2434480"/>
            <a:ext cx="7236296" cy="30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6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3384"/>
            <a:ext cx="8229600" cy="55446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 smtClean="0"/>
              <a:t>Adding Monte Carlo simulations (or roll-outs) after adding a new node to the tree: </a:t>
            </a:r>
            <a:r>
              <a:rPr lang="en-GB" dirty="0">
                <a:solidFill>
                  <a:srgbClr val="E46C0A"/>
                </a:solidFill>
              </a:rPr>
              <a:t>Monte Carlo Tree Search.</a:t>
            </a: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r>
              <a:rPr lang="en-GB" dirty="0" smtClean="0"/>
              <a:t>2 different policies are used on each episode: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Tree Policy: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b="1" dirty="0" smtClean="0"/>
              <a:t>Improves</a:t>
            </a:r>
            <a:r>
              <a:rPr lang="en-US" dirty="0" smtClean="0"/>
              <a:t> on each iteration. It is used while the simulation is </a:t>
            </a:r>
            <a:r>
              <a:rPr lang="en-US" sz="2600" dirty="0">
                <a:solidFill>
                  <a:srgbClr val="E46C0A"/>
                </a:solidFill>
              </a:rPr>
              <a:t>in the </a:t>
            </a:r>
            <a:r>
              <a:rPr lang="en-US" sz="2600" dirty="0" smtClean="0">
                <a:solidFill>
                  <a:srgbClr val="E46C0A"/>
                </a:solidFill>
              </a:rPr>
              <a:t>tree</a:t>
            </a:r>
            <a:r>
              <a:rPr lang="en-US" dirty="0" smtClean="0"/>
              <a:t>. Some naming </a:t>
            </a:r>
            <a:r>
              <a:rPr lang="en-US" i="1" dirty="0" smtClean="0"/>
              <a:t>conventions</a:t>
            </a:r>
            <a:r>
              <a:rPr lang="en-US" dirty="0" smtClean="0"/>
              <a:t>: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 smtClean="0"/>
              <a:t>MCTS with </a:t>
            </a:r>
            <a:r>
              <a:rPr lang="en-US" dirty="0">
                <a:solidFill>
                  <a:srgbClr val="E46C0A"/>
                </a:solidFill>
              </a:rPr>
              <a:t>any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UCB tree selection policy.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Plain 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 smtClean="0"/>
              <a:t>MCTS with UCB1 as tree selection policy.</a:t>
            </a:r>
          </a:p>
          <a:p>
            <a:pPr lvl="1"/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Default Policy: </a:t>
            </a:r>
            <a:r>
              <a:rPr lang="en-US" dirty="0" smtClean="0">
                <a:sym typeface="Wingdings" panose="05000000000000000000" pitchFamily="2" charset="2"/>
              </a:rPr>
              <a:t>It is </a:t>
            </a:r>
            <a:r>
              <a:rPr lang="en-US" b="1" dirty="0" smtClean="0">
                <a:sym typeface="Wingdings" panose="05000000000000000000" pitchFamily="2" charset="2"/>
              </a:rPr>
              <a:t>fixed</a:t>
            </a:r>
            <a:r>
              <a:rPr lang="en-US" dirty="0" smtClean="0">
                <a:sym typeface="Wingdings" panose="05000000000000000000" pitchFamily="2" charset="2"/>
              </a:rPr>
              <a:t> through all iterations. It is used while the simulation is </a:t>
            </a:r>
            <a:r>
              <a:rPr lang="en-US" sz="2100" dirty="0">
                <a:solidFill>
                  <a:srgbClr val="E46C0A"/>
                </a:solidFill>
                <a:sym typeface="Wingdings" panose="05000000000000000000" pitchFamily="2" charset="2"/>
              </a:rPr>
              <a:t>outside the tree</a:t>
            </a:r>
            <a:r>
              <a:rPr lang="en-US" dirty="0" smtClean="0">
                <a:sym typeface="Wingdings" panose="05000000000000000000" pitchFamily="2" charset="2"/>
              </a:rPr>
              <a:t>. Picks actions randomly.</a:t>
            </a:r>
            <a:endParaRPr lang="en-US" dirty="0"/>
          </a:p>
          <a:p>
            <a:pPr marL="457200" lvl="1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On each iteration: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Q(</a:t>
            </a:r>
            <a:r>
              <a:rPr lang="en-US" dirty="0" err="1" smtClean="0">
                <a:sym typeface="Wingdings" panose="05000000000000000000" pitchFamily="2" charset="2"/>
              </a:rPr>
              <a:t>s,a</a:t>
            </a:r>
            <a:r>
              <a:rPr lang="en-US" dirty="0" smtClean="0">
                <a:sym typeface="Wingdings" panose="05000000000000000000" pitchFamily="2" charset="2"/>
              </a:rPr>
              <a:t>) on each node of the tree is updated.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So do N(s) and N(</a:t>
            </a:r>
            <a:r>
              <a:rPr lang="en-US" dirty="0" err="1" smtClean="0">
                <a:sym typeface="Wingdings" panose="05000000000000000000" pitchFamily="2" charset="2"/>
              </a:rPr>
              <a:t>s,a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Tree policy </a:t>
            </a:r>
            <a:r>
              <a:rPr lang="en-GB" dirty="0">
                <a:latin typeface="Symbol" panose="05050102010706020507" pitchFamily="18" charset="2"/>
              </a:rPr>
              <a:t>p</a:t>
            </a:r>
            <a:r>
              <a:rPr lang="en-US" dirty="0" smtClean="0">
                <a:sym typeface="Wingdings" panose="05000000000000000000" pitchFamily="2" charset="2"/>
              </a:rPr>
              <a:t> is based on Q (i.e., UCB, UCB1): </a:t>
            </a:r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improves</a:t>
            </a:r>
            <a:r>
              <a:rPr lang="en-US" sz="4600" dirty="0" smtClean="0">
                <a:solidFill>
                  <a:srgbClr val="E46C0A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on each iteration!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Converges to optimal search tree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81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2978"/>
            <a:ext cx="8229600" cy="55446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smtClean="0"/>
              <a:t>4 Steps: </a:t>
            </a:r>
            <a:r>
              <a:rPr lang="en-GB" dirty="0"/>
              <a:t>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endParaRPr lang="en-GB" sz="2000" b="1" dirty="0" smtClean="0">
              <a:solidFill>
                <a:srgbClr val="0000FF"/>
              </a:solidFill>
            </a:endParaRPr>
          </a:p>
          <a:p>
            <a:r>
              <a:rPr lang="en-GB" sz="2000" b="1" dirty="0" smtClean="0">
                <a:solidFill>
                  <a:srgbClr val="E46C0A"/>
                </a:solidFill>
              </a:rPr>
              <a:t>1</a:t>
            </a:r>
            <a:r>
              <a:rPr lang="en-GB" sz="2000" b="1" dirty="0">
                <a:solidFill>
                  <a:srgbClr val="E46C0A"/>
                </a:solidFill>
              </a:rPr>
              <a:t>. Tree selection: </a:t>
            </a:r>
            <a:r>
              <a:rPr lang="en-GB" sz="2000" dirty="0" smtClean="0"/>
              <a:t>Following the </a:t>
            </a:r>
            <a:r>
              <a:rPr lang="en-GB" sz="2000" b="1" dirty="0" smtClean="0"/>
              <a:t>tree policy </a:t>
            </a:r>
            <a:r>
              <a:rPr lang="en-GB" sz="2000" dirty="0" smtClean="0"/>
              <a:t>(i.e. UCB1), navigate the tree until reaching a node</a:t>
            </a:r>
            <a:r>
              <a:rPr lang="en-GB" sz="2000" dirty="0"/>
              <a:t> </a:t>
            </a:r>
            <a:r>
              <a:rPr lang="en-GB" sz="2000" dirty="0" smtClean="0"/>
              <a:t>with at least one child state </a:t>
            </a:r>
            <a:r>
              <a:rPr lang="en-GB" sz="2000" b="1" dirty="0" smtClean="0"/>
              <a:t>not</a:t>
            </a:r>
            <a:r>
              <a:rPr lang="en-GB" sz="2000" dirty="0" smtClean="0"/>
              <a:t> in the tree (this is, not all actions have been picked from that state in the tree).</a:t>
            </a:r>
            <a:endParaRPr lang="en-US" sz="2000" dirty="0"/>
          </a:p>
          <a:p>
            <a:r>
              <a:rPr lang="en-US" sz="2000" b="1" dirty="0">
                <a:solidFill>
                  <a:srgbClr val="E46C0A"/>
                </a:solidFill>
                <a:sym typeface="Wingdings" panose="05000000000000000000" pitchFamily="2" charset="2"/>
              </a:rPr>
              <a:t>2. Expansion: </a:t>
            </a:r>
            <a:r>
              <a:rPr lang="en-US" sz="2000" dirty="0" smtClean="0">
                <a:sym typeface="Wingdings" panose="05000000000000000000" pitchFamily="2" charset="2"/>
              </a:rPr>
              <a:t>Add a new node in the tree, as a child of the node reached in the tree selection step.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8584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3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353"/>
            <a:ext cx="8229600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4 Steps: 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r>
              <a:rPr lang="en-GB" sz="2000" b="1" dirty="0" smtClean="0">
                <a:solidFill>
                  <a:srgbClr val="E46C0A"/>
                </a:solidFill>
              </a:rPr>
              <a:t>3. Monte Carlo simulation: </a:t>
            </a:r>
            <a:r>
              <a:rPr lang="en-GB" sz="2000" dirty="0" smtClean="0"/>
              <a:t>Following the </a:t>
            </a:r>
            <a:r>
              <a:rPr lang="en-GB" sz="2000" b="1" dirty="0" smtClean="0"/>
              <a:t>default policy </a:t>
            </a:r>
            <a:r>
              <a:rPr lang="en-GB" sz="2000" dirty="0" smtClean="0"/>
              <a:t>(picking actions uniformly at random), advance the state until a terminal state (game end) or a pre-defined maximum number of steps. The state at the end of the simulation is evaluated (this is, retrieve </a:t>
            </a:r>
            <a:r>
              <a:rPr lang="en-GB" sz="2000" b="1" dirty="0">
                <a:solidFill>
                  <a:srgbClr val="E46C0A"/>
                </a:solidFill>
              </a:rPr>
              <a:t>R</a:t>
            </a:r>
            <a:r>
              <a:rPr lang="en-GB" sz="2000" b="1" baseline="-25000" dirty="0">
                <a:solidFill>
                  <a:srgbClr val="E46C0A"/>
                </a:solidFill>
              </a:rPr>
              <a:t>T</a:t>
            </a:r>
            <a:r>
              <a:rPr lang="en-GB" sz="2000" dirty="0" smtClean="0"/>
              <a:t>).</a:t>
            </a:r>
          </a:p>
          <a:p>
            <a:r>
              <a:rPr lang="en-US" sz="2000" b="1" dirty="0" smtClean="0">
                <a:solidFill>
                  <a:srgbClr val="E46C0A"/>
                </a:solidFill>
                <a:sym typeface="Wingdings" panose="05000000000000000000" pitchFamily="2" charset="2"/>
              </a:rPr>
              <a:t>4. Back-propagation: </a:t>
            </a:r>
            <a:r>
              <a:rPr lang="en-US" sz="2000" dirty="0" smtClean="0">
                <a:sym typeface="Wingdings" panose="05000000000000000000" pitchFamily="2" charset="2"/>
              </a:rPr>
              <a:t>Update the values of Q(</a:t>
            </a:r>
            <a:r>
              <a:rPr lang="en-US" sz="2000" dirty="0" err="1" smtClean="0">
                <a:sym typeface="Wingdings" panose="05000000000000000000" pitchFamily="2" charset="2"/>
              </a:rPr>
              <a:t>s,a</a:t>
            </a:r>
            <a:r>
              <a:rPr lang="en-US" sz="2000" dirty="0" smtClean="0">
                <a:sym typeface="Wingdings" panose="05000000000000000000" pitchFamily="2" charset="2"/>
              </a:rPr>
              <a:t>), N(s) and N(</a:t>
            </a:r>
            <a:r>
              <a:rPr lang="en-US" sz="2000" dirty="0" err="1" smtClean="0">
                <a:sym typeface="Wingdings" panose="05000000000000000000" pitchFamily="2" charset="2"/>
              </a:rPr>
              <a:t>s,a</a:t>
            </a:r>
            <a:r>
              <a:rPr lang="en-US" sz="2000" dirty="0" smtClean="0">
                <a:sym typeface="Wingdings" panose="05000000000000000000" pitchFamily="2" charset="2"/>
              </a:rPr>
              <a:t>) of the nodes visited in the tree during steps 1 and 2. 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7949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21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of Monte Carlo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603"/>
            <a:ext cx="8229600" cy="55446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GB" dirty="0" smtClean="0"/>
          </a:p>
          <a:p>
            <a:r>
              <a:rPr lang="en-GB" dirty="0" smtClean="0">
                <a:sym typeface="Wingdings" panose="05000000000000000000" pitchFamily="2" charset="2"/>
              </a:rPr>
              <a:t>Highly selective best-first search.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Evaluates states dynamically (not like Dynamic Programming).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Uses samples to break the curse of dimensionality.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Works in black-box models (only needs samples).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It is computationally efficient (good for real-time games).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It is </a:t>
            </a:r>
            <a:r>
              <a:rPr lang="en-GB" i="1" dirty="0" smtClean="0">
                <a:sym typeface="Wingdings" panose="05000000000000000000" pitchFamily="2" charset="2"/>
              </a:rPr>
              <a:t>anytime</a:t>
            </a:r>
            <a:r>
              <a:rPr lang="en-GB" dirty="0" smtClean="0">
                <a:sym typeface="Wingdings" panose="05000000000000000000" pitchFamily="2" charset="2"/>
              </a:rPr>
              <a:t>: it can be stopped at any value of K and return an action from the root at any moment in time.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It is </a:t>
            </a:r>
            <a:r>
              <a:rPr lang="en-GB" i="1" dirty="0" smtClean="0">
                <a:sym typeface="Wingdings" panose="05000000000000000000" pitchFamily="2" charset="2"/>
              </a:rPr>
              <a:t>parallelizable</a:t>
            </a:r>
            <a:r>
              <a:rPr lang="en-GB" dirty="0" smtClean="0">
                <a:sym typeface="Wingdings" panose="05000000000000000000" pitchFamily="2" charset="2"/>
              </a:rPr>
              <a:t>: run multiple iterations in parallel.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10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092" y="274638"/>
            <a:ext cx="8229600" cy="1143000"/>
          </a:xfrm>
        </p:spPr>
        <p:txBody>
          <a:bodyPr/>
          <a:lstStyle/>
          <a:p>
            <a:r>
              <a:rPr lang="en-US" dirty="0" smtClean="0"/>
              <a:t>MCTS: 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6875"/>
            <a:ext cx="8229600" cy="42393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Depending </a:t>
            </a:r>
            <a:r>
              <a:rPr lang="en-US" sz="2000" dirty="0" smtClean="0"/>
              <a:t>on your implementation, you may end up using one more than another:</a:t>
            </a:r>
          </a:p>
          <a:p>
            <a:r>
              <a:rPr lang="en-US" sz="2000" dirty="0" smtClean="0"/>
              <a:t>Closed-loop approach: the nodes in the tree store the state reached at that position in the tree.</a:t>
            </a:r>
          </a:p>
          <a:p>
            <a:pPr lvl="1"/>
            <a:r>
              <a:rPr lang="en-US" sz="1800" dirty="0" smtClean="0"/>
              <a:t>During the Tree Selection step, no need to call Advance. We already have the next state in the child node.</a:t>
            </a:r>
          </a:p>
          <a:p>
            <a:pPr lvl="1"/>
            <a:r>
              <a:rPr lang="en-US" sz="1800" dirty="0" smtClean="0"/>
              <a:t>During the Expansion phase, call Copy to store the returned state on the new node.</a:t>
            </a:r>
          </a:p>
          <a:p>
            <a:pPr lvl="1"/>
            <a:r>
              <a:rPr lang="en-US" sz="1800" dirty="0" smtClean="0"/>
              <a:t>Advance is used during the Monte Carlo Simulation.</a:t>
            </a:r>
          </a:p>
          <a:p>
            <a:r>
              <a:rPr lang="en-US" sz="2000" dirty="0" smtClean="0"/>
              <a:t>Open loop approach: the nodes in the tree </a:t>
            </a:r>
            <a:r>
              <a:rPr lang="en-US" sz="2000" b="1" dirty="0" smtClean="0"/>
              <a:t>do not </a:t>
            </a:r>
            <a:r>
              <a:rPr lang="en-US" sz="2000" dirty="0" smtClean="0"/>
              <a:t>store the states.</a:t>
            </a:r>
          </a:p>
          <a:p>
            <a:pPr lvl="1"/>
            <a:r>
              <a:rPr lang="en-US" sz="1800" dirty="0" smtClean="0"/>
              <a:t>At the beginning of each iteration,  Copy the current state, and keep the copy until reaching the end of the Monte Carlo simulation step.</a:t>
            </a:r>
          </a:p>
          <a:p>
            <a:pPr lvl="1"/>
            <a:r>
              <a:rPr lang="en-US" sz="1800" dirty="0" smtClean="0"/>
              <a:t>For all Tree Selection, Expansion and Monte Carlo simulation, use Advance to modify the copy of the state until the end of the simulation.</a:t>
            </a:r>
          </a:p>
          <a:p>
            <a:pPr lvl="1"/>
            <a:r>
              <a:rPr lang="en-US" sz="1800" dirty="0" smtClean="0"/>
              <a:t>The nodes of the tree only keep the statistics (Q(</a:t>
            </a:r>
            <a:r>
              <a:rPr lang="en-US" sz="1800" dirty="0" err="1" smtClean="0"/>
              <a:t>s,a</a:t>
            </a:r>
            <a:r>
              <a:rPr lang="en-US" sz="1800" dirty="0" smtClean="0"/>
              <a:t>), N(s), N(</a:t>
            </a:r>
            <a:r>
              <a:rPr lang="en-US" sz="1800" dirty="0" err="1" smtClean="0"/>
              <a:t>s,a</a:t>
            </a:r>
            <a:r>
              <a:rPr lang="en-US" sz="1800" dirty="0" smtClean="0"/>
              <a:t>)), not the states.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6508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versus Closed Loop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77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smtClean="0"/>
              <a:t>What is better? Depends…</a:t>
            </a:r>
          </a:p>
          <a:p>
            <a:r>
              <a:rPr lang="en-US" dirty="0">
                <a:solidFill>
                  <a:srgbClr val="E46C0A"/>
                </a:solidFill>
              </a:rPr>
              <a:t>Efficiency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and cost of each operation.</a:t>
            </a:r>
          </a:p>
          <a:p>
            <a:r>
              <a:rPr lang="en-US" dirty="0" err="1">
                <a:solidFill>
                  <a:srgbClr val="E46C0A"/>
                </a:solidFill>
                <a:sym typeface="Wingdings" panose="05000000000000000000" pitchFamily="2" charset="2"/>
              </a:rPr>
              <a:t>Stochasticity</a:t>
            </a:r>
            <a:r>
              <a:rPr lang="en-US" dirty="0" smtClean="0">
                <a:solidFill>
                  <a:srgbClr val="E46C0A"/>
                </a:solidFill>
                <a:sym typeface="Wingdings" panose="05000000000000000000" pitchFamily="2" charset="2"/>
              </a:rPr>
              <a:t>: </a:t>
            </a:r>
            <a:r>
              <a:rPr lang="en-US" dirty="0" smtClean="0">
                <a:sym typeface="Wingdings" panose="05000000000000000000" pitchFamily="2" charset="2"/>
              </a:rPr>
              <a:t>when Advance() from (s</a:t>
            </a:r>
            <a:r>
              <a:rPr lang="en-US" baseline="-25000" dirty="0" smtClean="0"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,a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) does not always returns exactly the same state (i.e. imagine an element in the game that moves randomly, not under the control of the player).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In closed loop, once the state is stored, it remains unchanged.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The advance() call might have been lucky… or unlucky.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In any case, the state obtained during the expansion phase is only one of the possible states reachable at that position in the tree.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In open loop, only statistics on the nodes.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Advance is used at each step during the tree policy.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The statistics represent better the truly distribution of the states on that node.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If the game is deterministic, open loop </a:t>
            </a:r>
            <a:r>
              <a:rPr lang="en-GB" dirty="0" smtClean="0">
                <a:latin typeface="Symbol" panose="05050102010706020507" pitchFamily="18" charset="2"/>
              </a:rPr>
              <a:t>º</a:t>
            </a:r>
            <a:r>
              <a:rPr lang="en-GB" dirty="0" smtClean="0"/>
              <a:t> closed loop.</a:t>
            </a:r>
            <a:endParaRPr lang="en-GB" dirty="0"/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If the game is stochastic, open loop is more accurate.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92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exercise/lab in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4853"/>
          </a:xfrm>
        </p:spPr>
        <p:txBody>
          <a:bodyPr>
            <a:normAutofit/>
          </a:bodyPr>
          <a:lstStyle/>
          <a:p>
            <a:r>
              <a:rPr lang="en-US" dirty="0" smtClean="0"/>
              <a:t>Same PTSP code.</a:t>
            </a:r>
          </a:p>
          <a:p>
            <a:pPr lvl="1"/>
            <a:r>
              <a:rPr lang="en-US" dirty="0" smtClean="0"/>
              <a:t>Have a look at the MCTS Controller (</a:t>
            </a:r>
            <a:r>
              <a:rPr lang="en-US" dirty="0" err="1" smtClean="0"/>
              <a:t>controllers.mcts.MCTSController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Tune:</a:t>
            </a:r>
          </a:p>
          <a:p>
            <a:pPr lvl="2"/>
            <a:r>
              <a:rPr lang="en-US" dirty="0" smtClean="0"/>
              <a:t>The parameters of the MCTS Controller (depth, macro-action length, C, etc. – </a:t>
            </a:r>
            <a:r>
              <a:rPr lang="en-US" dirty="0" err="1" smtClean="0"/>
              <a:t>MCTS.java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The score/value function (</a:t>
            </a:r>
            <a:r>
              <a:rPr lang="en-US" dirty="0" err="1" smtClean="0"/>
              <a:t>GameEvaluator.score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Try to beat initial MCTS performance in all 10 maps, and other groups’ controllers.</a:t>
            </a:r>
          </a:p>
          <a:p>
            <a:r>
              <a:rPr lang="en-US" dirty="0" smtClean="0"/>
              <a:t>How does it </a:t>
            </a:r>
            <a:r>
              <a:rPr lang="en-US" smtClean="0"/>
              <a:t>compare with RHEA?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8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The Physical Travelling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667" cy="4525963"/>
          </a:xfrm>
        </p:spPr>
        <p:txBody>
          <a:bodyPr/>
          <a:lstStyle/>
          <a:p>
            <a:r>
              <a:rPr lang="en-GB" sz="2400" dirty="0" smtClean="0"/>
              <a:t>Features some aspects of modern video </a:t>
            </a:r>
            <a:r>
              <a:rPr lang="en-GB" sz="2400" dirty="0" smtClean="0"/>
              <a:t>games:</a:t>
            </a:r>
            <a:endParaRPr lang="en-GB" sz="2400" dirty="0" smtClean="0"/>
          </a:p>
          <a:p>
            <a:pPr lvl="1"/>
            <a:endParaRPr lang="en-GB" sz="2000" dirty="0" smtClean="0"/>
          </a:p>
          <a:p>
            <a:pPr lvl="1"/>
            <a:r>
              <a:rPr lang="en-GB" sz="2000" dirty="0" err="1" smtClean="0"/>
              <a:t>Pathfinding</a:t>
            </a:r>
            <a:r>
              <a:rPr lang="en-GB" sz="2000" dirty="0" smtClean="0"/>
              <a:t>.</a:t>
            </a:r>
          </a:p>
          <a:p>
            <a:pPr lvl="1"/>
            <a:r>
              <a:rPr lang="en-GB" sz="2000" dirty="0" smtClean="0"/>
              <a:t>Real-time game.</a:t>
            </a:r>
          </a:p>
          <a:p>
            <a:pPr marL="457200" lvl="1" indent="0">
              <a:buNone/>
            </a:pPr>
            <a:endParaRPr lang="en-GB" sz="2000" dirty="0" smtClean="0"/>
          </a:p>
          <a:p>
            <a:r>
              <a:rPr lang="en-GB" sz="2400" dirty="0"/>
              <a:t>Competitions</a:t>
            </a:r>
            <a:r>
              <a:rPr lang="en-GB" sz="2400" dirty="0" smtClean="0"/>
              <a:t>.</a:t>
            </a:r>
          </a:p>
          <a:p>
            <a:pPr lvl="1"/>
            <a:r>
              <a:rPr lang="en-GB" sz="2000" dirty="0" smtClean="0">
                <a:hlinkClick r:id="rId4"/>
              </a:rPr>
              <a:t>www.ptsp-game.net</a:t>
            </a:r>
            <a:r>
              <a:rPr lang="en-GB" sz="2000" dirty="0" smtClean="0"/>
              <a:t> (expired)</a:t>
            </a:r>
          </a:p>
          <a:p>
            <a:pPr lvl="1"/>
            <a:r>
              <a:rPr lang="en-GB" sz="2000" dirty="0" smtClean="0"/>
              <a:t>WCCI/CIG 2012, CIG 2013</a:t>
            </a:r>
          </a:p>
          <a:p>
            <a:pPr lvl="2"/>
            <a:r>
              <a:rPr lang="en-GB" sz="1600" dirty="0" smtClean="0"/>
              <a:t>Winner: MCTS.</a:t>
            </a:r>
            <a:endParaRPr lang="en-GB" sz="16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5" name="greed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6056" y="2276872"/>
            <a:ext cx="3625687" cy="3777814"/>
          </a:xfrm>
          <a:prstGeom prst="rect">
            <a:avLst/>
          </a:prstGeom>
          <a:effectLst>
            <a:glow rad="127000">
              <a:srgbClr val="00B0F0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3102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The PTSP Framework - code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9682"/>
          </a:xfrm>
        </p:spPr>
        <p:txBody>
          <a:bodyPr>
            <a:noAutofit/>
          </a:bodyPr>
          <a:lstStyle/>
          <a:p>
            <a:r>
              <a:rPr lang="en-US" sz="2400" dirty="0"/>
              <a:t>The code provided to create controllers is divided into Java packages. These include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i="1" dirty="0"/>
              <a:t>controller</a:t>
            </a:r>
            <a:r>
              <a:rPr lang="en-US" sz="2000" dirty="0"/>
              <a:t>: </a:t>
            </a:r>
            <a:r>
              <a:rPr lang="en-US" sz="2000" dirty="0" smtClean="0"/>
              <a:t>Controllers must be in a </a:t>
            </a:r>
            <a:r>
              <a:rPr lang="en-US" sz="2000" dirty="0"/>
              <a:t>sub-package of this </a:t>
            </a:r>
            <a:r>
              <a:rPr lang="en-US" sz="2000" dirty="0" smtClean="0"/>
              <a:t>package:</a:t>
            </a:r>
          </a:p>
          <a:p>
            <a:pPr lvl="2"/>
            <a:r>
              <a:rPr lang="en-US" sz="1600" dirty="0" smtClean="0"/>
              <a:t>Sample controllers: </a:t>
            </a:r>
            <a:r>
              <a:rPr lang="en-US" sz="1600" i="1" dirty="0" err="1"/>
              <a:t>random.RandomController</a:t>
            </a:r>
            <a:r>
              <a:rPr lang="en-US" sz="1600" i="1" dirty="0"/>
              <a:t>, </a:t>
            </a:r>
            <a:r>
              <a:rPr lang="en-US" sz="1600" i="1" dirty="0" err="1"/>
              <a:t>greedy.GreedyController</a:t>
            </a:r>
            <a:r>
              <a:rPr lang="en-US" sz="1600" i="1" dirty="0"/>
              <a:t>, </a:t>
            </a:r>
            <a:r>
              <a:rPr lang="en-US" sz="1600" i="1" dirty="0" err="1"/>
              <a:t>lineofsight.LineOfSight</a:t>
            </a:r>
            <a:r>
              <a:rPr lang="en-US" sz="1600" i="1" dirty="0"/>
              <a:t> and </a:t>
            </a:r>
            <a:r>
              <a:rPr lang="en-US" sz="1600" i="1" dirty="0" err="1"/>
              <a:t>WoxController.WoxController</a:t>
            </a:r>
            <a:r>
              <a:rPr lang="en-US" sz="1600" i="1" dirty="0"/>
              <a:t> are</a:t>
            </a:r>
            <a:r>
              <a:rPr lang="en-US" sz="1600" i="1" dirty="0" smtClean="0"/>
              <a:t>.</a:t>
            </a:r>
          </a:p>
          <a:p>
            <a:pPr lvl="2"/>
            <a:r>
              <a:rPr lang="en-US" sz="1600" dirty="0"/>
              <a:t>This package also contains controllers you’ll be working with today</a:t>
            </a:r>
          </a:p>
          <a:p>
            <a:pPr lvl="3"/>
            <a:r>
              <a:rPr lang="en-US" sz="1600" i="1" dirty="0" err="1"/>
              <a:t>simpleGA.GAController</a:t>
            </a:r>
            <a:endParaRPr lang="en-US" sz="1600" i="1" dirty="0"/>
          </a:p>
          <a:p>
            <a:pPr lvl="3"/>
            <a:r>
              <a:rPr lang="en-US" sz="1600" i="1" dirty="0" err="1"/>
              <a:t>mcts.MCTSController</a:t>
            </a:r>
            <a:endParaRPr lang="en-US" sz="1600" i="1" dirty="0"/>
          </a:p>
          <a:p>
            <a:pPr lvl="3"/>
            <a:endParaRPr lang="en-US" sz="1400" dirty="0"/>
          </a:p>
          <a:p>
            <a:pPr lvl="1"/>
            <a:r>
              <a:rPr lang="en-US" sz="2000" dirty="0"/>
              <a:t>framework. This package contains all the code for the game.</a:t>
            </a:r>
          </a:p>
          <a:p>
            <a:pPr lvl="2"/>
            <a:r>
              <a:rPr lang="en-US" sz="1600" dirty="0"/>
              <a:t>core: Core code of the game.</a:t>
            </a:r>
          </a:p>
          <a:p>
            <a:pPr lvl="2"/>
            <a:r>
              <a:rPr lang="en-US" sz="1600" dirty="0"/>
              <a:t>graph: Code for path finding.</a:t>
            </a:r>
          </a:p>
          <a:p>
            <a:pPr lvl="2"/>
            <a:r>
              <a:rPr lang="en-US" sz="1600" dirty="0" err="1"/>
              <a:t>utils</a:t>
            </a:r>
            <a:r>
              <a:rPr lang="en-US" sz="1600" dirty="0"/>
              <a:t>: Includes useful classes.</a:t>
            </a:r>
          </a:p>
          <a:p>
            <a:pPr lvl="2"/>
            <a:r>
              <a:rPr lang="en-US" sz="1600" dirty="0"/>
              <a:t>classes </a:t>
            </a:r>
            <a:r>
              <a:rPr lang="en-US" sz="1600" dirty="0" err="1"/>
              <a:t>ExecSync</a:t>
            </a:r>
            <a:r>
              <a:rPr lang="en-US" sz="1600" dirty="0"/>
              <a:t>, </a:t>
            </a:r>
            <a:r>
              <a:rPr lang="en-US" sz="1600" dirty="0" err="1"/>
              <a:t>ExecReplay</a:t>
            </a:r>
            <a:r>
              <a:rPr lang="en-US" sz="1600" dirty="0"/>
              <a:t>, </a:t>
            </a:r>
            <a:r>
              <a:rPr lang="en-US" sz="1600" dirty="0" err="1"/>
              <a:t>ExecFromData</a:t>
            </a:r>
            <a:r>
              <a:rPr lang="en-US" sz="1600" dirty="0"/>
              <a:t>: Executes a controller in different execution modes</a:t>
            </a:r>
            <a:r>
              <a:rPr lang="en-US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96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PTSP Framework -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framework.ExecSync.java</a:t>
            </a:r>
            <a:r>
              <a:rPr lang="en-US" dirty="0"/>
              <a:t>: To execute one or several maps, with and without </a:t>
            </a:r>
            <a:r>
              <a:rPr lang="en-US" dirty="0" smtClean="0"/>
              <a:t>visuals:</a:t>
            </a:r>
          </a:p>
          <a:p>
            <a:pPr lvl="1"/>
            <a:r>
              <a:rPr lang="en-US" dirty="0" smtClean="0"/>
              <a:t>Mode 1: </a:t>
            </a:r>
            <a:r>
              <a:rPr lang="en-US" dirty="0"/>
              <a:t>executes several games, N times each, getting a summary of results at the end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Mode 2: runs once in a map.</a:t>
            </a:r>
          </a:p>
          <a:p>
            <a:pPr lvl="1"/>
            <a:r>
              <a:rPr lang="en-US" dirty="0" smtClean="0"/>
              <a:t>Mode 3: human-player mode.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0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PTSP Framework –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In order to create a controller for this game, the participant must write a Java class that </a:t>
            </a:r>
            <a:r>
              <a:rPr lang="en-US" dirty="0" smtClean="0"/>
              <a:t>extends </a:t>
            </a:r>
            <a:r>
              <a:rPr lang="en-US" i="1" dirty="0" err="1" smtClean="0"/>
              <a:t>framework.core.Controller</a:t>
            </a:r>
            <a:r>
              <a:rPr lang="en-US" dirty="0"/>
              <a:t>. Two methods need to be implemented in this class: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public constructor that receives a game copy (class Game).</a:t>
            </a:r>
          </a:p>
          <a:p>
            <a:r>
              <a:rPr lang="en-US" dirty="0"/>
              <a:t>A function called </a:t>
            </a:r>
            <a:r>
              <a:rPr lang="en-US" dirty="0" err="1"/>
              <a:t>getAction</a:t>
            </a:r>
            <a:r>
              <a:rPr lang="en-US" dirty="0"/>
              <a:t>(), that returns an </a:t>
            </a:r>
            <a:r>
              <a:rPr lang="en-US" dirty="0" err="1"/>
              <a:t>int</a:t>
            </a:r>
            <a:r>
              <a:rPr lang="en-US" dirty="0"/>
              <a:t> and receives a game copy (Game class, again) and a long variable that indicates where the controller is due to respond with an action. This function will be called every execution cycle to retrieve an action from the controller. </a:t>
            </a:r>
          </a:p>
        </p:txBody>
      </p:sp>
    </p:spTree>
    <p:extLst>
      <p:ext uri="{BB962C8B-B14F-4D97-AF65-F5344CB8AC3E}">
        <p14:creationId xmlns:p14="http://schemas.microsoft.com/office/powerpoint/2010/main" val="126484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PTSP Framework –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b="1" dirty="0" err="1"/>
              <a:t>framework.core.Controller.ACTION_NO_FRONT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No </a:t>
            </a:r>
            <a:r>
              <a:rPr lang="en-US" dirty="0"/>
              <a:t>rotation and no acceleration.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This </a:t>
            </a:r>
            <a:r>
              <a:rPr lang="en-US" dirty="0"/>
              <a:t>is also the action applied if no response is received within the time given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framework.core.Controller.ACTION_NO_LEFT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Left </a:t>
            </a:r>
            <a:r>
              <a:rPr lang="en-US" dirty="0"/>
              <a:t>rotation but no acceleration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framework.core.Controller.ACTION_NO_RIGHT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Right </a:t>
            </a:r>
            <a:r>
              <a:rPr lang="en-US" dirty="0"/>
              <a:t>rotation but no acceleration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framework.core.Controller.ACTION_THR_FRONT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No </a:t>
            </a:r>
            <a:r>
              <a:rPr lang="en-US" dirty="0"/>
              <a:t>rotation, only forward acceleration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framework.core.Controller.ACTION_THR_LEFT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Left </a:t>
            </a:r>
            <a:r>
              <a:rPr lang="en-US" dirty="0"/>
              <a:t>rotation and acceleration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framework.core.Controller.ACTION_THR_RIGHT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Right </a:t>
            </a:r>
            <a:r>
              <a:rPr lang="en-US" dirty="0"/>
              <a:t>rotation and acceleration.</a:t>
            </a:r>
          </a:p>
        </p:txBody>
      </p:sp>
    </p:spTree>
    <p:extLst>
      <p:ext uri="{BB962C8B-B14F-4D97-AF65-F5344CB8AC3E}">
        <p14:creationId xmlns:p14="http://schemas.microsoft.com/office/powerpoint/2010/main" val="1362433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PTSP Framework – game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main class creates the game and the controller, using the appropriate constructor of this class, expecting a response in a specific </a:t>
            </a:r>
            <a:r>
              <a:rPr lang="en-US" dirty="0" smtClean="0"/>
              <a:t>time.</a:t>
            </a:r>
          </a:p>
          <a:p>
            <a:r>
              <a:rPr lang="en-US" dirty="0"/>
              <a:t>The main class executes the game loop, which calls the controller's method </a:t>
            </a:r>
            <a:r>
              <a:rPr lang="en-US" dirty="0" err="1"/>
              <a:t>getAction</a:t>
            </a:r>
            <a:r>
              <a:rPr lang="en-US" dirty="0"/>
              <a:t>() supplying a copy of the game and the time due to receive the </a:t>
            </a:r>
            <a:r>
              <a:rPr lang="en-US" dirty="0" smtClean="0"/>
              <a:t>action:</a:t>
            </a:r>
          </a:p>
          <a:p>
            <a:pPr lvl="1"/>
            <a:r>
              <a:rPr lang="en-US" dirty="0" smtClean="0"/>
              <a:t>Reply in </a:t>
            </a:r>
            <a:r>
              <a:rPr lang="en-US" dirty="0"/>
              <a:t>less than </a:t>
            </a:r>
            <a:r>
              <a:rPr lang="en-US" i="1" dirty="0" err="1"/>
              <a:t>PTSPConstants.ACTION_TIME_MS</a:t>
            </a:r>
            <a:r>
              <a:rPr lang="en-US" dirty="0"/>
              <a:t> (40ms), the action indicated is </a:t>
            </a:r>
            <a:r>
              <a:rPr lang="en-US" dirty="0" smtClean="0"/>
              <a:t>executed.</a:t>
            </a:r>
          </a:p>
          <a:p>
            <a:pPr lvl="1"/>
            <a:r>
              <a:rPr lang="en-US" dirty="0"/>
              <a:t>Reply </a:t>
            </a:r>
            <a:r>
              <a:rPr lang="en-US" dirty="0" smtClean="0"/>
              <a:t>after </a:t>
            </a:r>
            <a:r>
              <a:rPr lang="en-US" i="1" dirty="0" err="1" smtClean="0"/>
              <a:t>PTSPConstants.ACTION_TIME_MS</a:t>
            </a:r>
            <a:r>
              <a:rPr lang="en-US" dirty="0" smtClean="0"/>
              <a:t> and </a:t>
            </a:r>
            <a:r>
              <a:rPr lang="en-US" dirty="0"/>
              <a:t>the default action (0: No acceleration and </a:t>
            </a:r>
            <a:r>
              <a:rPr lang="en-US" dirty="0" smtClean="0"/>
              <a:t>no rotation</a:t>
            </a:r>
            <a:r>
              <a:rPr lang="en-US" dirty="0"/>
              <a:t>) is </a:t>
            </a:r>
            <a:r>
              <a:rPr lang="en-US" dirty="0" smtClean="0"/>
              <a:t>applied instead.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5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1839</TotalTime>
  <Words>2762</Words>
  <Application>Microsoft Macintosh PowerPoint</Application>
  <PresentationFormat>On-screen Show (4:3)</PresentationFormat>
  <Paragraphs>350</Paragraphs>
  <Slides>37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Black</vt:lpstr>
      <vt:lpstr>IGGI Game Design Part II PTSP and Game AI Agents</vt:lpstr>
      <vt:lpstr>Contents</vt:lpstr>
      <vt:lpstr>The Physical Travelling Salesman Problem</vt:lpstr>
      <vt:lpstr>The Physical Travelling Salesman Problem</vt:lpstr>
      <vt:lpstr>The PTSP Framework - code</vt:lpstr>
      <vt:lpstr>The PTSP Framework - execution</vt:lpstr>
      <vt:lpstr>The PTSP Framework – controllers</vt:lpstr>
      <vt:lpstr>The PTSP Framework – actions</vt:lpstr>
      <vt:lpstr>The PTSP Framework – game flow</vt:lpstr>
      <vt:lpstr>Requirements</vt:lpstr>
      <vt:lpstr>Short-term and Long-term planning</vt:lpstr>
      <vt:lpstr>Short-term and Long-term planning</vt:lpstr>
      <vt:lpstr>Short-term and Long-term planning</vt:lpstr>
      <vt:lpstr>Including the route planner</vt:lpstr>
      <vt:lpstr>Improving the route planner</vt:lpstr>
      <vt:lpstr>Improving the route planner</vt:lpstr>
      <vt:lpstr>Long-term vs Short-term</vt:lpstr>
      <vt:lpstr>Solving the PTSP – TSP Solvers</vt:lpstr>
      <vt:lpstr>Solving the PTSP – Macro-actions</vt:lpstr>
      <vt:lpstr>Solving the PTSP – Score function</vt:lpstr>
      <vt:lpstr>Rolling Horizon  Evolutionary Algorithms</vt:lpstr>
      <vt:lpstr>Morning exercise/lab in groups</vt:lpstr>
      <vt:lpstr>Simulation-based Search</vt:lpstr>
      <vt:lpstr>Simulation-based Search</vt:lpstr>
      <vt:lpstr>Flat Monte Carlo</vt:lpstr>
      <vt:lpstr>Regret and Bounds</vt:lpstr>
      <vt:lpstr>UCB1</vt:lpstr>
      <vt:lpstr>Flat UCB</vt:lpstr>
      <vt:lpstr>Building a Search Tree</vt:lpstr>
      <vt:lpstr>Simulation-Based Search: Building a tree </vt:lpstr>
      <vt:lpstr>Monte Carlo Tree Search</vt:lpstr>
      <vt:lpstr>Monte Carlo Tree Search</vt:lpstr>
      <vt:lpstr>Monte Carlo Tree Search</vt:lpstr>
      <vt:lpstr>Advantages of Monte Carlo Tree Search</vt:lpstr>
      <vt:lpstr>MCTS: Implementation details</vt:lpstr>
      <vt:lpstr>Open versus Closed Loop Search</vt:lpstr>
      <vt:lpstr>After exercise/lab in groups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Perez</cp:lastModifiedBy>
  <cp:revision>67</cp:revision>
  <dcterms:created xsi:type="dcterms:W3CDTF">2010-04-12T23:12:02Z</dcterms:created>
  <dcterms:modified xsi:type="dcterms:W3CDTF">2015-06-09T07:19:54Z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